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1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4" r:id="rId40"/>
    <p:sldId id="302" r:id="rId41"/>
    <p:sldId id="303" r:id="rId42"/>
    <p:sldId id="305" r:id="rId43"/>
    <p:sldId id="306" r:id="rId44"/>
    <p:sldId id="307" r:id="rId45"/>
    <p:sldId id="308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KoPubWorld돋움체_Pro Bold" panose="00000800000000000000" pitchFamily="50" charset="-127"/>
      <p:bold r:id="rId58"/>
    </p:embeddedFont>
    <p:embeddedFont>
      <p:font typeface="KoPubWorld돋움체_Pro Light" panose="00000300000000000000" pitchFamily="50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B21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58" autoAdjust="0"/>
  </p:normalViewPr>
  <p:slideViewPr>
    <p:cSldViewPr snapToGrid="0">
      <p:cViewPr varScale="1">
        <p:scale>
          <a:sx n="96" d="100"/>
          <a:sy n="96" d="100"/>
        </p:scale>
        <p:origin x="1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4CCC1-AB5A-406F-871E-21D44DA0C1F5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B686-69E8-47FE-9ABE-3C9C99617D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0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자바스크립트는 </a:t>
            </a:r>
            <a:r>
              <a:rPr lang="en-US" altLang="ko-KR"/>
              <a:t>“</a:t>
            </a:r>
            <a:r>
              <a:rPr lang="ko-KR" altLang="en-US"/>
              <a:t>웹페이지에 생동감을 불어넣기 위해</a:t>
            </a:r>
            <a:r>
              <a:rPr lang="en-US" altLang="ko-KR"/>
              <a:t>“ </a:t>
            </a:r>
            <a:r>
              <a:rPr lang="ko-KR" altLang="en-US"/>
              <a:t>만들어진 프로그래밍 언어이다</a:t>
            </a:r>
            <a:r>
              <a:rPr lang="en-US" altLang="ko-KR"/>
              <a:t>.</a:t>
            </a:r>
          </a:p>
          <a:p>
            <a:r>
              <a:rPr lang="ko-KR" altLang="en-US"/>
              <a:t>자바스크립트로 작성한 프로그램을 스크립트</a:t>
            </a:r>
            <a:r>
              <a:rPr lang="en-US" altLang="ko-KR"/>
              <a:t>(script)</a:t>
            </a:r>
            <a:r>
              <a:rPr lang="ko-KR" altLang="en-US"/>
              <a:t>라고 부른다</a:t>
            </a:r>
            <a:r>
              <a:rPr lang="en-US" altLang="ko-KR"/>
              <a:t>.</a:t>
            </a:r>
          </a:p>
          <a:p>
            <a:r>
              <a:rPr lang="ko-KR" altLang="en-US"/>
              <a:t>자바스크립트는 브라우저에서만 쓸 목적으로 고안된 언어지만</a:t>
            </a:r>
            <a:r>
              <a:rPr lang="en-US" altLang="ko-KR"/>
              <a:t>, </a:t>
            </a:r>
            <a:r>
              <a:rPr lang="ko-KR" altLang="en-US"/>
              <a:t>지금은 다양한 환경에서 쓰이고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948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null</a:t>
            </a:r>
            <a:r>
              <a:rPr lang="ko-KR" altLang="en-US"/>
              <a:t>값은 앞에서 소개한 자료형 중 어느 자료형에도 속하지 않는 값이다</a:t>
            </a:r>
            <a:r>
              <a:rPr lang="en-US" altLang="ko-KR"/>
              <a:t>.</a:t>
            </a:r>
          </a:p>
          <a:p>
            <a:r>
              <a:rPr lang="en-US" altLang="ko-KR"/>
              <a:t>null</a:t>
            </a:r>
            <a:r>
              <a:rPr lang="ko-KR" altLang="en-US"/>
              <a:t>은 존재하지 않는 값</a:t>
            </a:r>
            <a:r>
              <a:rPr lang="en-US" altLang="ko-KR"/>
              <a:t>, </a:t>
            </a:r>
            <a:r>
              <a:rPr lang="ko-KR" altLang="en-US"/>
              <a:t>비어있는 값</a:t>
            </a:r>
            <a:r>
              <a:rPr lang="en-US" altLang="ko-KR"/>
              <a:t>, </a:t>
            </a:r>
            <a:r>
              <a:rPr lang="ko-KR" altLang="en-US"/>
              <a:t>알 수 없는 값을 나타내는 데 사용한다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78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undefined </a:t>
            </a:r>
            <a:r>
              <a:rPr lang="ko-KR" altLang="en-US"/>
              <a:t>값도 </a:t>
            </a:r>
            <a:r>
              <a:rPr lang="en-US" altLang="ko-KR"/>
              <a:t>null </a:t>
            </a:r>
            <a:r>
              <a:rPr lang="ko-KR" altLang="en-US"/>
              <a:t>값처럼 자신만의 자료형을 형성한다</a:t>
            </a:r>
            <a:r>
              <a:rPr lang="en-US" altLang="ko-KR"/>
              <a:t>.</a:t>
            </a:r>
          </a:p>
          <a:p>
            <a:r>
              <a:rPr lang="en-US" altLang="ko-KR"/>
              <a:t>undefined</a:t>
            </a:r>
            <a:r>
              <a:rPr lang="ko-KR" altLang="en-US"/>
              <a:t>는 값이 할당되지 않은 상태를 나타내는 데 사용한다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128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객체형은 특수한 자료형이다</a:t>
            </a:r>
            <a:r>
              <a:rPr lang="en-US" altLang="ko-KR"/>
              <a:t>.</a:t>
            </a:r>
          </a:p>
          <a:p>
            <a:r>
              <a:rPr lang="ko-KR" altLang="en-US"/>
              <a:t>객체형은 다양한 데이터를 담을 수 있다</a:t>
            </a:r>
            <a:r>
              <a:rPr lang="en-US" altLang="ko-KR"/>
              <a:t>.</a:t>
            </a:r>
          </a:p>
          <a:p>
            <a:r>
              <a:rPr lang="ko-KR" altLang="en-US"/>
              <a:t>키로 구분된 데이터 집합이나 복잡한 개체를 저장할 수 있다</a:t>
            </a:r>
            <a:r>
              <a:rPr lang="en-US" altLang="ko-KR"/>
              <a:t>.</a:t>
            </a:r>
          </a:p>
          <a:p>
            <a:r>
              <a:rPr lang="ko-KR" altLang="en-US"/>
              <a:t>중괄호 안에는 </a:t>
            </a:r>
            <a:r>
              <a:rPr lang="en-US" altLang="ko-KR"/>
              <a:t>‘</a:t>
            </a:r>
            <a:r>
              <a:rPr lang="ko-KR" altLang="en-US"/>
              <a:t>키</a:t>
            </a:r>
            <a:r>
              <a:rPr lang="en-US" altLang="ko-KR"/>
              <a:t>: </a:t>
            </a:r>
            <a:r>
              <a:rPr lang="ko-KR" altLang="en-US"/>
              <a:t>값</a:t>
            </a:r>
            <a:r>
              <a:rPr lang="en-US" altLang="ko-KR"/>
              <a:t>‘ </a:t>
            </a:r>
            <a:r>
              <a:rPr lang="ko-KR" altLang="en-US"/>
              <a:t>쌍으로 구성된 프로퍼티를 여러 개 넣을 수있다</a:t>
            </a:r>
            <a:endParaRPr lang="en-US" altLang="ko-KR"/>
          </a:p>
          <a:p>
            <a:r>
              <a:rPr lang="ko-KR" altLang="en-US"/>
              <a:t>키에는 문자형 값에는 모든 자료형이 허용된다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빈 객체를 만드는 방법에는 두 가지가 있다</a:t>
            </a:r>
            <a:endParaRPr lang="en-US" altLang="ko-KR"/>
          </a:p>
          <a:p>
            <a:r>
              <a:rPr lang="en-US" altLang="ko-KR"/>
              <a:t>let user = new Object(); // </a:t>
            </a:r>
            <a:r>
              <a:rPr lang="ko-KR" altLang="en-US"/>
              <a:t>객체 생성자 문법</a:t>
            </a:r>
            <a:endParaRPr lang="en-US" altLang="ko-KR"/>
          </a:p>
          <a:p>
            <a:r>
              <a:rPr lang="en-US" altLang="ko-KR"/>
              <a:t>let user = {}; // </a:t>
            </a:r>
            <a:r>
              <a:rPr lang="ko-KR" altLang="en-US"/>
              <a:t>객체 리터럴 문법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334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심볼은 유일성이 보장되는 자료형입니다</a:t>
            </a:r>
            <a:r>
              <a:rPr lang="en-US" altLang="ko-KR"/>
              <a:t>.</a:t>
            </a:r>
          </a:p>
          <a:p>
            <a:r>
              <a:rPr lang="ko-KR" altLang="en-US"/>
              <a:t>내용이 동일한 심볼을 여러 개 만들어도 각 심볼값은 다르다는게 특징이다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let id1 = Symbol(“id”);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let id2 = Symbol(“id”);</a:t>
            </a:r>
          </a:p>
          <a:p>
            <a:r>
              <a:rPr lang="en-US" altLang="ko-KR"/>
              <a:t>id1 == id2 // false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98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심볼은 유일성이 보장되는 자료형입니다</a:t>
            </a:r>
            <a:r>
              <a:rPr lang="en-US" altLang="ko-KR"/>
              <a:t>.</a:t>
            </a:r>
          </a:p>
          <a:p>
            <a:r>
              <a:rPr lang="ko-KR" altLang="en-US"/>
              <a:t>내용이 동일한 심볼을 여러 개 만들어도 각 심볼값은 다르다는게 특징이다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let id1 = Symbol(“id”);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let id2 = Symbol(“id”);</a:t>
            </a:r>
          </a:p>
          <a:p>
            <a:r>
              <a:rPr lang="en-US" altLang="ko-KR"/>
              <a:t>id1 == id2 // false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93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if</a:t>
            </a:r>
            <a:r>
              <a:rPr lang="ko-KR" altLang="en-US"/>
              <a:t>문은 괄호 안에 들어가는 조건을 평가하는데</a:t>
            </a:r>
            <a:r>
              <a:rPr lang="en-US" altLang="ko-KR"/>
              <a:t>, </a:t>
            </a:r>
            <a:r>
              <a:rPr lang="ko-KR" altLang="en-US"/>
              <a:t>그 결과가 </a:t>
            </a:r>
            <a:r>
              <a:rPr lang="en-US" altLang="ko-KR"/>
              <a:t>true</a:t>
            </a:r>
            <a:r>
              <a:rPr lang="ko-KR" altLang="en-US"/>
              <a:t>이면 코드 블록이 실행된다</a:t>
            </a:r>
            <a:r>
              <a:rPr lang="en-US" altLang="ko-KR"/>
              <a:t>.</a:t>
            </a:r>
          </a:p>
          <a:p>
            <a:r>
              <a:rPr lang="ko-KR" altLang="en-US"/>
              <a:t>조건이 </a:t>
            </a:r>
            <a:r>
              <a:rPr lang="en-US" altLang="ko-KR"/>
              <a:t>true</a:t>
            </a:r>
            <a:r>
              <a:rPr lang="ko-KR" altLang="en-US"/>
              <a:t>일 때 복수의 문장을 실행하고 싶다면 중괄호로 코드 블록을 감싸야 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9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if</a:t>
            </a:r>
            <a:r>
              <a:rPr lang="ko-KR" altLang="en-US"/>
              <a:t>문에는 </a:t>
            </a:r>
            <a:r>
              <a:rPr lang="en-US" altLang="ko-KR"/>
              <a:t>else</a:t>
            </a:r>
            <a:r>
              <a:rPr lang="ko-KR" altLang="en-US"/>
              <a:t>절을 붙일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else </a:t>
            </a:r>
            <a:r>
              <a:rPr lang="ko-KR" altLang="en-US"/>
              <a:t>뒤에 이어지는 코드 블록은 조건이 거짓일 때 실행됩니다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358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유사하지만 약간씩 차이가 있는 조건 여러 개를 처리해야 할 때가 있다</a:t>
            </a:r>
            <a:r>
              <a:rPr lang="en-US" altLang="ko-KR"/>
              <a:t>.</a:t>
            </a:r>
          </a:p>
          <a:p>
            <a:r>
              <a:rPr lang="ko-KR" altLang="en-US"/>
              <a:t>이때 </a:t>
            </a:r>
            <a:r>
              <a:rPr lang="en-US" altLang="ko-KR"/>
              <a:t>else if </a:t>
            </a:r>
            <a:r>
              <a:rPr lang="ko-KR" altLang="en-US"/>
              <a:t>를 사용할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위 코드에서 자바스크립트는 조건 </a:t>
            </a:r>
            <a:r>
              <a:rPr lang="en-US" altLang="ko-KR"/>
              <a:t>year == 2022</a:t>
            </a:r>
            <a:r>
              <a:rPr lang="ko-KR" altLang="en-US"/>
              <a:t>를 먼저 확인한다</a:t>
            </a:r>
            <a:r>
              <a:rPr lang="en-US" altLang="ko-KR"/>
              <a:t>.</a:t>
            </a:r>
          </a:p>
          <a:p>
            <a:r>
              <a:rPr lang="en-US" altLang="ko-KR"/>
              <a:t>-&gt; year &gt; 2022 -&gt; year &lt; 2022</a:t>
            </a:r>
            <a:r>
              <a:rPr lang="ko-KR" altLang="en-US"/>
              <a:t>을 확인한다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189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조건에 따라 다른 값을 변수에 할당해줘야 할 때가 있다</a:t>
            </a:r>
            <a:r>
              <a:rPr lang="en-US" altLang="ko-KR"/>
              <a:t>.</a:t>
            </a:r>
          </a:p>
          <a:p>
            <a:r>
              <a:rPr lang="ko-KR" altLang="en-US"/>
              <a:t>물음표 연산자라고도 불리는 조건부 연산자를 사용하면 </a:t>
            </a:r>
            <a:r>
              <a:rPr lang="en-US" altLang="ko-KR"/>
              <a:t>if</a:t>
            </a:r>
            <a:r>
              <a:rPr lang="ko-KR" altLang="en-US"/>
              <a:t>문보다 더 짧고 간결하게 변형할 수 있다</a:t>
            </a:r>
            <a:r>
              <a:rPr lang="en-US" altLang="ko-KR"/>
              <a:t>.</a:t>
            </a:r>
          </a:p>
          <a:p>
            <a:r>
              <a:rPr lang="ko-KR" altLang="en-US"/>
              <a:t>조건부 연산자는 물음표로 표시한다</a:t>
            </a:r>
            <a:r>
              <a:rPr lang="en-US" altLang="ko-KR"/>
              <a:t>.</a:t>
            </a:r>
          </a:p>
          <a:p>
            <a:r>
              <a:rPr lang="ko-KR" altLang="en-US"/>
              <a:t>피연산자가 </a:t>
            </a:r>
            <a:r>
              <a:rPr lang="en-US" altLang="ko-KR"/>
              <a:t>3</a:t>
            </a:r>
            <a:r>
              <a:rPr lang="ko-KR" altLang="en-US"/>
              <a:t>개이기 때문에 삼항연산자라고도 부른다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496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개발하다 보면 여러 동작을 반복해야 하는 경우가 종종 생긴다</a:t>
            </a:r>
            <a:r>
              <a:rPr lang="en-US" altLang="ko-KR"/>
              <a:t>.</a:t>
            </a:r>
          </a:p>
          <a:p>
            <a:r>
              <a:rPr lang="ko-KR" altLang="en-US"/>
              <a:t>반복문을 사용하면 동일한 코드를 여러 번 반복할 수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179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hello, world</a:t>
            </a:r>
            <a:r>
              <a:rPr lang="ko-KR" altLang="en-US"/>
              <a:t>를 출력하는 것은 프로그래밍 언어를 배우는 첫 번째 단계입니다</a:t>
            </a:r>
            <a:r>
              <a:rPr lang="en-US" altLang="ko-KR"/>
              <a:t>. </a:t>
            </a:r>
          </a:p>
          <a:p>
            <a:r>
              <a:rPr lang="en-US" altLang="ko-KR"/>
              <a:t>SSF</a:t>
            </a:r>
            <a:r>
              <a:rPr lang="ko-KR" altLang="en-US"/>
              <a:t>에서는 </a:t>
            </a:r>
            <a:r>
              <a:rPr lang="en-US" altLang="ko-KR"/>
              <a:t>2022 SSF AnA</a:t>
            </a:r>
            <a:r>
              <a:rPr lang="ko-KR" altLang="en-US"/>
              <a:t>를 출력해보면서 프로그래밍 언어를 배우는것을 시작해봅시다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9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while</a:t>
            </a:r>
            <a:r>
              <a:rPr lang="ko-KR" altLang="en-US"/>
              <a:t>문 예제 학습하기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16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for </a:t>
            </a:r>
            <a:r>
              <a:rPr lang="ko-KR" altLang="en-US"/>
              <a:t>반복문은 </a:t>
            </a:r>
            <a:r>
              <a:rPr lang="en-US" altLang="ko-KR"/>
              <a:t>while </a:t>
            </a:r>
            <a:r>
              <a:rPr lang="ko-KR" altLang="en-US"/>
              <a:t>반복문보다는 복잡하지만 가장 많이 쓰이는 반복문이다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271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보통 반복문은 조건이 </a:t>
            </a:r>
            <a:r>
              <a:rPr lang="en-US" altLang="ko-KR"/>
              <a:t>false</a:t>
            </a:r>
            <a:r>
              <a:rPr lang="ko-KR" altLang="en-US"/>
              <a:t>가 되면 종료된다</a:t>
            </a:r>
            <a:r>
              <a:rPr lang="en-US" altLang="ko-KR"/>
              <a:t>.</a:t>
            </a:r>
          </a:p>
          <a:p>
            <a:r>
              <a:rPr lang="ko-KR" altLang="en-US"/>
              <a:t>그런데 특별 지시자를 사용하면 언제든 원하는 때에 반복문을 조종할 수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71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break</a:t>
            </a:r>
            <a:r>
              <a:rPr lang="ko-KR" altLang="en-US"/>
              <a:t>를 사용하면 언제든 반복문을 빠져나올 수 있다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393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continue </a:t>
            </a:r>
            <a:r>
              <a:rPr lang="ko-KR" altLang="en-US"/>
              <a:t>지시자는 </a:t>
            </a:r>
            <a:r>
              <a:rPr lang="en-US" altLang="ko-KR"/>
              <a:t>break</a:t>
            </a:r>
            <a:r>
              <a:rPr lang="ko-KR" altLang="en-US"/>
              <a:t>의 가벼운 버전이다</a:t>
            </a:r>
            <a:r>
              <a:rPr lang="en-US" altLang="ko-KR"/>
              <a:t>.</a:t>
            </a:r>
          </a:p>
          <a:p>
            <a:r>
              <a:rPr lang="en-US" altLang="ko-KR"/>
              <a:t>continu</a:t>
            </a:r>
            <a:r>
              <a:rPr lang="ko-KR" altLang="en-US"/>
              <a:t>는 전체 반복문을 멈추진않지만</a:t>
            </a:r>
            <a:r>
              <a:rPr lang="en-US" altLang="ko-KR"/>
              <a:t>, </a:t>
            </a:r>
            <a:r>
              <a:rPr lang="ko-KR" altLang="en-US"/>
              <a:t>대신 현재 실행중인 </a:t>
            </a:r>
            <a:r>
              <a:rPr lang="en-US" altLang="ko-KR"/>
              <a:t>step</a:t>
            </a:r>
            <a:r>
              <a:rPr lang="ko-KR" altLang="en-US"/>
              <a:t>을 멈추고 반복문을 다음 </a:t>
            </a:r>
            <a:r>
              <a:rPr lang="en-US" altLang="ko-KR"/>
              <a:t>step</a:t>
            </a:r>
            <a:r>
              <a:rPr lang="ko-KR" altLang="en-US"/>
              <a:t>으로 강제로 이동시킨다</a:t>
            </a:r>
            <a:r>
              <a:rPr lang="en-US" altLang="ko-KR"/>
              <a:t>.</a:t>
            </a:r>
          </a:p>
          <a:p>
            <a:r>
              <a:rPr lang="en-US" altLang="ko-KR"/>
              <a:t>continue</a:t>
            </a:r>
            <a:r>
              <a:rPr lang="ko-KR" altLang="en-US"/>
              <a:t>는 현재 반복을 종료시키고 다음 반복으로 넘어가고 싶을 때 사용할 수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12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스크립트를 작성하다 보면 유사한 동작을 하는 코드가 여러 곳에서 필요할 때가 많다</a:t>
            </a:r>
            <a:r>
              <a:rPr lang="en-US" altLang="ko-KR"/>
              <a:t>.</a:t>
            </a:r>
          </a:p>
          <a:p>
            <a:r>
              <a:rPr lang="ko-KR" altLang="en-US"/>
              <a:t>함수를 이용하면 중복 없이 유사한 동작을 하는 코드를 여러 번 호출할 수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49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function </a:t>
            </a:r>
            <a:r>
              <a:rPr lang="ko-KR" altLang="en-US"/>
              <a:t>키워드</a:t>
            </a:r>
            <a:r>
              <a:rPr lang="en-US" altLang="ko-KR"/>
              <a:t>, </a:t>
            </a:r>
            <a:r>
              <a:rPr lang="ko-KR" altLang="en-US"/>
              <a:t>함수 이름</a:t>
            </a:r>
            <a:r>
              <a:rPr lang="en-US" altLang="ko-KR"/>
              <a:t>, </a:t>
            </a:r>
            <a:r>
              <a:rPr lang="ko-KR" altLang="en-US"/>
              <a:t>괄호로 둘러싼 매개변수를 차례로 써주면 함수를 선언할 수 있다</a:t>
            </a:r>
            <a:r>
              <a:rPr lang="en-US" altLang="ko-KR"/>
              <a:t>.</a:t>
            </a:r>
          </a:p>
          <a:p>
            <a:r>
              <a:rPr lang="ko-KR" altLang="en-US"/>
              <a:t>이어서 함수를 구성하는 본문을 중괄호로 감싸 붙여준다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975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함수를 호출하면 함수 본문이 실행된다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07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스크립트를 실행하는 도중 에러가 발생하면 스크립트는 중답되고 콘솔에는 에러가 출력된다</a:t>
            </a:r>
            <a:r>
              <a:rPr lang="en-US" altLang="ko-KR"/>
              <a:t>.</a:t>
            </a:r>
          </a:p>
          <a:p>
            <a:r>
              <a:rPr lang="ko-KR" altLang="en-US"/>
              <a:t>그러나 </a:t>
            </a:r>
            <a:r>
              <a:rPr lang="en-US" altLang="ko-KR"/>
              <a:t>try catch</a:t>
            </a:r>
            <a:r>
              <a:rPr lang="ko-KR" altLang="en-US"/>
              <a:t>문법을 사용하면 스크립트가 중단되는것을 방지하고</a:t>
            </a:r>
            <a:r>
              <a:rPr lang="en-US" altLang="ko-KR"/>
              <a:t>, </a:t>
            </a:r>
            <a:r>
              <a:rPr lang="ko-KR" altLang="en-US"/>
              <a:t>합당한 동작을 할 수 있게 도와줍니다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141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try catch </a:t>
            </a:r>
            <a:r>
              <a:rPr lang="ko-KR" altLang="en-US"/>
              <a:t>동작 알고리즘 소개 </a:t>
            </a:r>
            <a:endParaRPr lang="en-US" altLang="ko-KR"/>
          </a:p>
          <a:p>
            <a:r>
              <a:rPr lang="en-US" altLang="ko-KR"/>
              <a:t>try </a:t>
            </a:r>
            <a:r>
              <a:rPr lang="ko-KR" altLang="en-US"/>
              <a:t>코드 실행</a:t>
            </a:r>
            <a:endParaRPr lang="en-US" altLang="ko-KR"/>
          </a:p>
          <a:p>
            <a:r>
              <a:rPr lang="ko-KR" altLang="en-US"/>
              <a:t>에러 </a:t>
            </a:r>
            <a:r>
              <a:rPr lang="en-US" altLang="ko-KR"/>
              <a:t>x : catch</a:t>
            </a:r>
            <a:r>
              <a:rPr lang="ko-KR" altLang="en-US"/>
              <a:t>블록 패스</a:t>
            </a:r>
            <a:endParaRPr lang="en-US" altLang="ko-KR"/>
          </a:p>
          <a:p>
            <a:r>
              <a:rPr lang="ko-KR" altLang="en-US"/>
              <a:t>에러 </a:t>
            </a:r>
            <a:r>
              <a:rPr lang="en-US" altLang="ko-KR"/>
              <a:t>o : catch </a:t>
            </a:r>
            <a:r>
              <a:rPr lang="ko-KR" altLang="en-US"/>
              <a:t>블록으로 제어</a:t>
            </a:r>
            <a:r>
              <a:rPr lang="en-US" altLang="ko-KR"/>
              <a:t>, err</a:t>
            </a:r>
            <a:r>
              <a:rPr lang="ko-KR" altLang="en-US"/>
              <a:t>변수안에 에러 객체가 포함된다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85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변수는 데이터를 저장할 때 쓰이는 </a:t>
            </a:r>
            <a:r>
              <a:rPr lang="en-US" altLang="ko-KR"/>
              <a:t>‘</a:t>
            </a:r>
            <a:r>
              <a:rPr lang="ko-KR" altLang="en-US"/>
              <a:t>이름이 붙은 저장소</a:t>
            </a:r>
            <a:r>
              <a:rPr lang="en-US" altLang="ko-KR"/>
              <a:t>’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r>
              <a:rPr lang="ko-KR" altLang="en-US"/>
              <a:t>자바스크립트에서는 </a:t>
            </a:r>
            <a:r>
              <a:rPr lang="en-US" altLang="ko-KR"/>
              <a:t>let </a:t>
            </a:r>
            <a:r>
              <a:rPr lang="ko-KR" altLang="en-US"/>
              <a:t>키워드를 통해 변수를 생성한다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(‘message’</a:t>
            </a:r>
            <a:r>
              <a:rPr lang="ko-KR" altLang="en-US"/>
              <a:t>라는 이름을 가진 변수를 생성하여 변수에 대하여 소개한다</a:t>
            </a:r>
            <a:r>
              <a:rPr lang="en-US" altLang="ko-KR"/>
              <a:t>.)</a:t>
            </a:r>
          </a:p>
          <a:p>
            <a:r>
              <a:rPr lang="ko-KR" altLang="en-US"/>
              <a:t>변수 선언</a:t>
            </a:r>
            <a:r>
              <a:rPr lang="en-US" altLang="ko-KR"/>
              <a:t> let message;</a:t>
            </a:r>
          </a:p>
          <a:p>
            <a:r>
              <a:rPr lang="ko-KR" altLang="en-US"/>
              <a:t>데이터 할당 </a:t>
            </a:r>
            <a:r>
              <a:rPr lang="en-US" altLang="ko-KR"/>
              <a:t>message = ‘2022 SSF’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14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스크립트는 동시에 동작하지 않습니다</a:t>
            </a:r>
            <a:r>
              <a:rPr lang="en-US" altLang="ko-KR"/>
              <a:t>.</a:t>
            </a:r>
          </a:p>
          <a:p>
            <a:r>
              <a:rPr lang="ko-KR" altLang="en-US"/>
              <a:t>비동기 방식을 배우고 필요에 따라 순서대로 실행되지 않는 스크립트를 작성해봅시다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888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70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콜백함수의 존재 확인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32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제작 코드는 원격에서 스크립트를 불러오는 것과 같은 시간이 걸리는 일을 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소비 코드는 제작 코드의 결과를 기다렸다가 이를 소비한다</a:t>
            </a:r>
            <a:r>
              <a:rPr lang="en-US" altLang="ko-KR"/>
              <a:t>.</a:t>
            </a:r>
          </a:p>
          <a:p>
            <a:r>
              <a:rPr lang="ko-KR" altLang="en-US"/>
              <a:t>프라미스는 시간이 얼마나 걸리든 상관없이 약속한 결과를 만들어 내는 제작 코드가 준비되었을 때 모든 소비 코드가 결과를 사용 할 수 있도록 해준다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34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res(resolve)</a:t>
            </a:r>
            <a:r>
              <a:rPr lang="ko-KR" altLang="en-US"/>
              <a:t>는 일이 성공적으로 끝난 경우 그 결과를 나타내며 호출된다</a:t>
            </a:r>
            <a:r>
              <a:rPr lang="en-US" altLang="ko-KR"/>
              <a:t>.</a:t>
            </a:r>
          </a:p>
          <a:p>
            <a:r>
              <a:rPr lang="en-US" altLang="ko-KR"/>
              <a:t>rej(reject)</a:t>
            </a:r>
            <a:r>
              <a:rPr lang="ko-KR" altLang="en-US"/>
              <a:t>은 에러 발생 시 에러 객체를 나타내며 호출된다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프라미스는 성공 또는 실패만하며 반드시 둘 중 하나를 호출해야한다</a:t>
            </a:r>
            <a:r>
              <a:rPr lang="en-US" altLang="ko-KR"/>
              <a:t>.</a:t>
            </a:r>
          </a:p>
          <a:p>
            <a:r>
              <a:rPr lang="ko-KR" altLang="en-US"/>
              <a:t>반드시 둘 중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369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소비함수에는 </a:t>
            </a:r>
            <a:r>
              <a:rPr lang="en-US" altLang="ko-KR"/>
              <a:t>then catch finally </a:t>
            </a:r>
            <a:r>
              <a:rPr lang="ko-KR" altLang="en-US"/>
              <a:t>메서드가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then</a:t>
            </a:r>
            <a:r>
              <a:rPr lang="ko-KR" altLang="en-US"/>
              <a:t>에는 </a:t>
            </a:r>
            <a:r>
              <a:rPr lang="en-US" altLang="ko-KR"/>
              <a:t>res</a:t>
            </a:r>
            <a:r>
              <a:rPr lang="ko-KR" altLang="en-US"/>
              <a:t>의 실행결과가 들어있다</a:t>
            </a:r>
            <a:r>
              <a:rPr lang="en-US" altLang="ko-KR"/>
              <a:t>.</a:t>
            </a:r>
          </a:p>
          <a:p>
            <a:r>
              <a:rPr lang="en-US" altLang="ko-KR"/>
              <a:t>finally</a:t>
            </a:r>
            <a:r>
              <a:rPr lang="ko-KR" altLang="en-US"/>
              <a:t>에는 마지막에 항상 실행되며 인수가 없다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코드 변경</a:t>
            </a:r>
            <a:r>
              <a:rPr lang="en-US" altLang="ko-KR"/>
              <a:t>)</a:t>
            </a:r>
          </a:p>
          <a:p>
            <a:r>
              <a:rPr lang="en-US" altLang="ko-KR"/>
              <a:t>catch</a:t>
            </a:r>
            <a:r>
              <a:rPr lang="ko-KR" altLang="en-US"/>
              <a:t>는 에러가 발생할 경우 다루며 </a:t>
            </a:r>
            <a:r>
              <a:rPr lang="en-US" altLang="ko-KR"/>
              <a:t>err</a:t>
            </a:r>
            <a:r>
              <a:rPr lang="ko-KR" altLang="en-US"/>
              <a:t>에는 에러가 들어있다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5579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578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085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async</a:t>
            </a:r>
            <a:r>
              <a:rPr lang="ko-KR" altLang="en-US"/>
              <a:t>는 </a:t>
            </a:r>
            <a:r>
              <a:rPr lang="en-US" altLang="ko-KR"/>
              <a:t>function </a:t>
            </a:r>
            <a:r>
              <a:rPr lang="ko-KR" altLang="en-US"/>
              <a:t>앞에 위치한다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교재 확인하며</a:t>
            </a:r>
            <a:r>
              <a:rPr lang="en-US" altLang="ko-KR"/>
              <a:t>)</a:t>
            </a:r>
          </a:p>
          <a:p>
            <a:r>
              <a:rPr lang="ko-KR" altLang="en-US"/>
              <a:t>함수에 </a:t>
            </a:r>
            <a:r>
              <a:rPr lang="en-US" altLang="ko-KR"/>
              <a:t>async</a:t>
            </a:r>
            <a:r>
              <a:rPr lang="ko-KR" altLang="en-US"/>
              <a:t>를 붙이면 무조건 프라미스가 반환된다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await</a:t>
            </a:r>
            <a:r>
              <a:rPr lang="ko-KR" altLang="en-US"/>
              <a:t>는 </a:t>
            </a:r>
            <a:r>
              <a:rPr lang="en-US" altLang="ko-KR"/>
              <a:t>async </a:t>
            </a:r>
            <a:r>
              <a:rPr lang="ko-KR" altLang="en-US"/>
              <a:t>안에서 사용되며 프라미스의 처리를 기다리다 실행을 재개시킨다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4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변화하지 않는 변수를 선언할 땐</a:t>
            </a:r>
            <a:r>
              <a:rPr lang="en-US" altLang="ko-KR"/>
              <a:t>, const</a:t>
            </a:r>
            <a:r>
              <a:rPr lang="ko-KR" altLang="en-US"/>
              <a:t>를 사용한다</a:t>
            </a:r>
            <a:r>
              <a:rPr lang="en-US" altLang="ko-KR"/>
              <a:t>.</a:t>
            </a:r>
          </a:p>
          <a:p>
            <a:r>
              <a:rPr lang="ko-KR" altLang="en-US"/>
              <a:t>상수는 재할당할 수 없다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상수를 재할당하는 것을 보여주며 에러 확인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449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자바스크립트에서 값은 항상 문자열이나 숫자형 같은 특정한 자료형에 속한다</a:t>
            </a:r>
            <a:r>
              <a:rPr lang="en-US" altLang="ko-KR"/>
              <a:t>.</a:t>
            </a:r>
          </a:p>
          <a:p>
            <a:r>
              <a:rPr lang="ko-KR" altLang="en-US"/>
              <a:t>자바스크립트에는 여덟가지 기본 자료형이 있다</a:t>
            </a:r>
            <a:r>
              <a:rPr lang="en-US" altLang="ko-KR"/>
              <a:t>.</a:t>
            </a:r>
          </a:p>
          <a:p>
            <a:r>
              <a:rPr lang="ko-KR" altLang="en-US"/>
              <a:t>자바스크립트에는 변수가 어떤 순간에는 문자열일 수도 또 다른 순간에는 숫자일 수도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315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숫자형은 정수와 부동소수점 숫자를 나타낸다</a:t>
            </a:r>
            <a:r>
              <a:rPr lang="en-US" altLang="ko-KR"/>
              <a:t>.</a:t>
            </a:r>
          </a:p>
          <a:p>
            <a:r>
              <a:rPr lang="ko-KR" altLang="en-US"/>
              <a:t>숫자형과 관련된 연산은 사칙연산이 대표적이다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296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BigInt</a:t>
            </a:r>
            <a:r>
              <a:rPr lang="ko-KR" altLang="en-US"/>
              <a:t>형은 길이에 상관없이 정수를 나타낼 수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129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자바스크립트에선 문자열을 따옴표로 묶는다</a:t>
            </a:r>
            <a:r>
              <a:rPr lang="en-US" altLang="ko-KR"/>
              <a:t>.</a:t>
            </a:r>
          </a:p>
          <a:p>
            <a:r>
              <a:rPr lang="ko-KR" altLang="en-US"/>
              <a:t>따옴표는 세 종류가 있다</a:t>
            </a:r>
            <a:r>
              <a:rPr lang="en-US" altLang="ko-KR"/>
              <a:t>.</a:t>
            </a:r>
          </a:p>
          <a:p>
            <a:r>
              <a:rPr lang="ko-KR" altLang="en-US"/>
              <a:t>큰따옴표 </a:t>
            </a:r>
            <a:endParaRPr lang="en-US" altLang="ko-KR"/>
          </a:p>
          <a:p>
            <a:r>
              <a:rPr lang="ko-KR" altLang="en-US"/>
              <a:t>작은따옴표</a:t>
            </a:r>
            <a:endParaRPr lang="en-US" altLang="ko-KR"/>
          </a:p>
          <a:p>
            <a:r>
              <a:rPr lang="ko-KR" altLang="en-US"/>
              <a:t>역따옴표</a:t>
            </a:r>
            <a:endParaRPr lang="en-US" altLang="ko-KR"/>
          </a:p>
          <a:p>
            <a:r>
              <a:rPr lang="ko-KR" altLang="en-US"/>
              <a:t>역 따옴표로 변수나 표현식을 감싼 후 </a:t>
            </a:r>
            <a:r>
              <a:rPr lang="en-US" altLang="ko-KR"/>
              <a:t>${}</a:t>
            </a:r>
            <a:r>
              <a:rPr lang="ko-KR" altLang="en-US"/>
              <a:t>안에 넣어주면</a:t>
            </a:r>
            <a:r>
              <a:rPr lang="en-US" altLang="ko-KR"/>
              <a:t>, </a:t>
            </a:r>
            <a:r>
              <a:rPr lang="ko-KR" altLang="en-US"/>
              <a:t>원하는 변수나 표현식을 중간에 손쉽게 넣을 수 있다</a:t>
            </a:r>
            <a:r>
              <a:rPr lang="en-US" altLang="ko-KR"/>
              <a:t>.</a:t>
            </a:r>
          </a:p>
          <a:p>
            <a:r>
              <a:rPr lang="en-US" altLang="ko-KR"/>
              <a:t>(</a:t>
            </a:r>
            <a:r>
              <a:rPr lang="ko-KR" altLang="en-US"/>
              <a:t>셋 모두 코드로 쳐보기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154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불린형</a:t>
            </a:r>
            <a:r>
              <a:rPr lang="en-US" altLang="ko-KR"/>
              <a:t>(</a:t>
            </a:r>
            <a:r>
              <a:rPr lang="ko-KR" altLang="en-US"/>
              <a:t>논리 타입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en-US" altLang="ko-KR"/>
              <a:t>true</a:t>
            </a:r>
            <a:r>
              <a:rPr lang="ko-KR" altLang="en-US"/>
              <a:t>와 </a:t>
            </a:r>
            <a:r>
              <a:rPr lang="en-US" altLang="ko-KR"/>
              <a:t>false </a:t>
            </a:r>
            <a:r>
              <a:rPr lang="ko-KR" altLang="en-US"/>
              <a:t>두 가지 값밖에 없는 자료형이다</a:t>
            </a:r>
            <a:r>
              <a:rPr lang="en-US" altLang="ko-KR"/>
              <a:t>.</a:t>
            </a:r>
          </a:p>
          <a:p>
            <a:r>
              <a:rPr lang="ko-KR" altLang="en-US"/>
              <a:t>불린형은 긍정이나 부정을 나타내는 값을 저장할 때 사용한다</a:t>
            </a:r>
            <a:r>
              <a:rPr lang="en-US" altLang="ko-KR"/>
              <a:t>.</a:t>
            </a:r>
          </a:p>
          <a:p>
            <a:r>
              <a:rPr lang="ko-KR" altLang="en-US"/>
              <a:t>불린형은 비교 결과를 저장할 때도 사용한다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CB686-69E8-47FE-9ABE-3C9C99617D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03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A05-20A2-47F1-BB4B-334070D74243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B2AB-C295-4721-A401-FAEDB4E940B2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5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AAED6-6817-4882-8792-E64929AB008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4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D1B3-93DF-451D-8CD9-9476755630F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0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59ACA-9674-408D-97F3-391608FFE108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3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AD099-467A-4987-A48B-0EF5E3E9653F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2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D0C9-7329-4242-8826-8747FBED363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5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AD3F-02D3-452E-986F-12C7712465B4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8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3F371-4861-4DE4-99EC-E9B1D5660BEA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0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7BE8-36FB-4149-B241-E68458CCA5E5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FA79-3404-42F7-A49A-CC74E60EA1E1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0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81A52-7C62-4FA1-B860-EF0290E1B1D0}" type="datetime1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E5817-2FD9-43D4-88A3-9717CA4BB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6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CD4D1-27A0-48DE-B9B7-CEE9B5244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소프트웨어 나눔 축제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E51A9-8C22-470F-8987-A875C1AF8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AnA – Node.js</a:t>
            </a:r>
            <a:r>
              <a:rPr lang="ko-KR" altLang="en-US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로 크롤링해보기</a:t>
            </a:r>
          </a:p>
        </p:txBody>
      </p:sp>
    </p:spTree>
    <p:extLst>
      <p:ext uri="{BB962C8B-B14F-4D97-AF65-F5344CB8AC3E}">
        <p14:creationId xmlns:p14="http://schemas.microsoft.com/office/powerpoint/2010/main" val="3687828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변수와 상수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90433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변수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(variable)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는 데이터를 저장할 때 쓰이는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‘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이름이 붙은 저장소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’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입니다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자바스크립트에서는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let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키워드를 통해 변수를 생성합니다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979BB-CB7F-D1B8-5DED-3B5FFBC91393}"/>
              </a:ext>
            </a:extLst>
          </p:cNvPr>
          <p:cNvSpPr txBox="1"/>
          <p:nvPr/>
        </p:nvSpPr>
        <p:spPr>
          <a:xfrm>
            <a:off x="3022600" y="3043680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50051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변수와 상수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6553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상수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(constant)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는 변화하지 않는 변수를 선언합니다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const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라는 키워드를 통해 사용할 수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979BB-CB7F-D1B8-5DED-3B5FFBC91393}"/>
              </a:ext>
            </a:extLst>
          </p:cNvPr>
          <p:cNvSpPr txBox="1"/>
          <p:nvPr/>
        </p:nvSpPr>
        <p:spPr>
          <a:xfrm>
            <a:off x="3022600" y="3043680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1685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자료형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7592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값은 항상 문자열이나 숫자형 같은 특정한 자료형에 속합니다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자바스크립트에는 여덟 가지 기본 자료형이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D8205-2852-C682-8301-29EF4E8FDE43}"/>
              </a:ext>
            </a:extLst>
          </p:cNvPr>
          <p:cNvSpPr txBox="1"/>
          <p:nvPr/>
        </p:nvSpPr>
        <p:spPr>
          <a:xfrm>
            <a:off x="3014778" y="3066747"/>
            <a:ext cx="16626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숫자형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BigInt</a:t>
            </a: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문자형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불린형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null</a:t>
            </a: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undefined</a:t>
            </a: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객체형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심볼형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539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자료형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숫자형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5984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숫자형은 정수와 부동소수점 숫자를 나타냅니다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D93B0-396B-D953-5E8D-90534393E9EC}"/>
              </a:ext>
            </a:extLst>
          </p:cNvPr>
          <p:cNvSpPr txBox="1"/>
          <p:nvPr/>
        </p:nvSpPr>
        <p:spPr>
          <a:xfrm>
            <a:off x="3022600" y="2799744"/>
            <a:ext cx="6146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1.23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390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자료형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BigInt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670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BigInt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는 길이에 상관없이 정수를 나타낼 수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D93B0-396B-D953-5E8D-90534393E9EC}"/>
              </a:ext>
            </a:extLst>
          </p:cNvPr>
          <p:cNvSpPr txBox="1"/>
          <p:nvPr/>
        </p:nvSpPr>
        <p:spPr>
          <a:xfrm>
            <a:off x="3022599" y="2799744"/>
            <a:ext cx="8938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bigInt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12345678910111213141516171819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52778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자료형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문자형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4913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문자형은 말 그대로 문자를 저장합니다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D93B0-396B-D953-5E8D-90534393E9EC}"/>
              </a:ext>
            </a:extLst>
          </p:cNvPr>
          <p:cNvSpPr txBox="1"/>
          <p:nvPr/>
        </p:nvSpPr>
        <p:spPr>
          <a:xfrm>
            <a:off x="3022599" y="2799744"/>
            <a:ext cx="8938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 SSF'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10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자료형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불린형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7196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불린형은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true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와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false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두 가지 값밖에 없는 자료형입니다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D93B0-396B-D953-5E8D-90534393E9EC}"/>
              </a:ext>
            </a:extLst>
          </p:cNvPr>
          <p:cNvSpPr txBox="1"/>
          <p:nvPr/>
        </p:nvSpPr>
        <p:spPr>
          <a:xfrm>
            <a:off x="3022599" y="2799744"/>
            <a:ext cx="8938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isTrue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3939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자료형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790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null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은 존재하지 않거나 알 수 없는 값을 나타내는데 사용합니다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D93B0-396B-D953-5E8D-90534393E9EC}"/>
              </a:ext>
            </a:extLst>
          </p:cNvPr>
          <p:cNvSpPr txBox="1"/>
          <p:nvPr/>
        </p:nvSpPr>
        <p:spPr>
          <a:xfrm>
            <a:off x="3022599" y="2799744"/>
            <a:ext cx="8938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647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3155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자료형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undefined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8087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undefined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는 값이 할당되지 않은 상태를 나타내는데 사용합니다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null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과 구분할 필요가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D93B0-396B-D953-5E8D-90534393E9EC}"/>
              </a:ext>
            </a:extLst>
          </p:cNvPr>
          <p:cNvSpPr txBox="1"/>
          <p:nvPr/>
        </p:nvSpPr>
        <p:spPr>
          <a:xfrm>
            <a:off x="3009091" y="3043680"/>
            <a:ext cx="8938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74302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자료형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객체형과 심볼형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6966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객체형은 다양한 데이터를 담을 수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특이하게도 키와 값 쌍으로 구성된 프로퍼티를 가집니다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D93B0-396B-D953-5E8D-90534393E9EC}"/>
              </a:ext>
            </a:extLst>
          </p:cNvPr>
          <p:cNvSpPr txBox="1"/>
          <p:nvPr/>
        </p:nvSpPr>
        <p:spPr>
          <a:xfrm>
            <a:off x="3009091" y="3043680"/>
            <a:ext cx="89384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club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'AnA'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'name', </a:t>
            </a:r>
            <a:r>
              <a:rPr lang="ko-KR" altLang="en-US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'AnA'</a:t>
            </a:r>
            <a:endParaRPr lang="en-US" altLang="ko-KR" sz="2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키</a:t>
            </a:r>
            <a:r>
              <a:rPr lang="en-US" altLang="ko-KR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'age', </a:t>
            </a:r>
            <a:r>
              <a:rPr lang="ko-KR" altLang="en-US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13</a:t>
            </a:r>
            <a:endParaRPr lang="ko-KR" altLang="en-US" sz="2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2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6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시작전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425946-D0B5-7CAC-F775-447D97D70ACF}"/>
              </a:ext>
            </a:extLst>
          </p:cNvPr>
          <p:cNvSpPr txBox="1"/>
          <p:nvPr/>
        </p:nvSpPr>
        <p:spPr>
          <a:xfrm>
            <a:off x="3240000" y="2053850"/>
            <a:ext cx="7787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먼저 비주얼 스튜디오 코드 사용방법부터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배워봅시다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2099564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자료형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심볼형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심볼형은 패스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58389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조건문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57182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조건에 따라 다른 행동을 취해야 할 때가 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if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조건문 연산자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09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05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조건문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if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8036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if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문은 괄호 안의 조건을 평가하여 코드를 실행하는 제어문입니다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E5C66-7904-9667-242E-8C433AEB5A54}"/>
              </a:ext>
            </a:extLst>
          </p:cNvPr>
          <p:cNvSpPr txBox="1"/>
          <p:nvPr/>
        </p:nvSpPr>
        <p:spPr>
          <a:xfrm>
            <a:off x="3009091" y="3043680"/>
            <a:ext cx="89384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 SSF!'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138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05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조건문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if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7720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if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문에는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else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절을 붙일 수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else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뒤에 이어지는 코드 블록은 조건이 거짓일 때 실행됩니다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E5C66-7904-9667-242E-8C433AEB5A54}"/>
              </a:ext>
            </a:extLst>
          </p:cNvPr>
          <p:cNvSpPr txBox="1"/>
          <p:nvPr/>
        </p:nvSpPr>
        <p:spPr>
          <a:xfrm>
            <a:off x="3009091" y="3043680"/>
            <a:ext cx="893849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 SSF!'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'2022?'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2978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05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조건문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if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6825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또한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else if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절을 붙여 복수 조건을 처리할 수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E5C66-7904-9667-242E-8C433AEB5A54}"/>
              </a:ext>
            </a:extLst>
          </p:cNvPr>
          <p:cNvSpPr txBox="1"/>
          <p:nvPr/>
        </p:nvSpPr>
        <p:spPr>
          <a:xfrm>
            <a:off x="3110373" y="2674348"/>
            <a:ext cx="89384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 SSF!'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너무 갔네요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조금 더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176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376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조건문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조건부 연산자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9156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조건에 따라 다른 값을 변수에 할당해줘야 할 때가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조건부 연산자를 사용하면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if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문보다 더 짧고 간결하여 변형할 수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E5C66-7904-9667-242E-8C433AEB5A54}"/>
              </a:ext>
            </a:extLst>
          </p:cNvPr>
          <p:cNvSpPr txBox="1"/>
          <p:nvPr/>
        </p:nvSpPr>
        <p:spPr>
          <a:xfrm>
            <a:off x="3110373" y="3271893"/>
            <a:ext cx="8938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86540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반복문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76819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반복문을 사용하면 동일한 코드를 여러 번 반복할 수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while</a:t>
            </a: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for </a:t>
            </a:r>
          </a:p>
        </p:txBody>
      </p:sp>
    </p:spTree>
    <p:extLst>
      <p:ext uri="{BB962C8B-B14F-4D97-AF65-F5344CB8AC3E}">
        <p14:creationId xmlns:p14="http://schemas.microsoft.com/office/powerpoint/2010/main" val="2606207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358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반복문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while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6345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간단합니다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조건이 참이라면 반복하는 문법입니다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C78EE-D0A6-D376-3A46-6B0BE14EA7FB}"/>
              </a:ext>
            </a:extLst>
          </p:cNvPr>
          <p:cNvSpPr txBox="1"/>
          <p:nvPr/>
        </p:nvSpPr>
        <p:spPr>
          <a:xfrm>
            <a:off x="3110373" y="2674348"/>
            <a:ext cx="89384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altLang="ko-KR" sz="2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 SSF!'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9883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943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반복문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for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591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for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반복문은 가장 많이 사용되는 반복문입니다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C78EE-D0A6-D376-3A46-6B0BE14EA7FB}"/>
              </a:ext>
            </a:extLst>
          </p:cNvPr>
          <p:cNvSpPr txBox="1"/>
          <p:nvPr/>
        </p:nvSpPr>
        <p:spPr>
          <a:xfrm>
            <a:off x="3110373" y="2674348"/>
            <a:ext cx="89384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 SSF'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6531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반복문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5806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반복문은 조건이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false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가 되면 종료합니다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그런데 특별한 지시자로 조종할 수도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break</a:t>
            </a: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38972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45304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시작전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비주얼 스튜디오 코드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한국어 패치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110530-A2D3-E890-2F98-9AC0A900A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00" y="2004150"/>
            <a:ext cx="3248025" cy="4133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0332C7-3D4E-118D-8434-A1FBC342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05" y="3168173"/>
            <a:ext cx="5665608" cy="101732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32388-2FB2-FD75-52C6-A756E444B6B7}"/>
              </a:ext>
            </a:extLst>
          </p:cNvPr>
          <p:cNvSpPr/>
          <p:nvPr/>
        </p:nvSpPr>
        <p:spPr>
          <a:xfrm>
            <a:off x="3731491" y="3168173"/>
            <a:ext cx="2576534" cy="771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54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반복문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718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break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사용하면 언제든 반복문을 빠져나올 수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86554-3C7C-497C-D4C4-618AE2E42E93}"/>
              </a:ext>
            </a:extLst>
          </p:cNvPr>
          <p:cNvSpPr txBox="1"/>
          <p:nvPr/>
        </p:nvSpPr>
        <p:spPr>
          <a:xfrm>
            <a:off x="3110373" y="2674348"/>
            <a:ext cx="89384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 SSF’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2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3841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반복문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86554-3C7C-497C-D4C4-618AE2E42E93}"/>
              </a:ext>
            </a:extLst>
          </p:cNvPr>
          <p:cNvSpPr txBox="1"/>
          <p:nvPr/>
        </p:nvSpPr>
        <p:spPr>
          <a:xfrm>
            <a:off x="3110373" y="2674348"/>
            <a:ext cx="89384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 SSF'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28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8FD96-9D64-A99C-50A4-117C7E0E5703}"/>
              </a:ext>
            </a:extLst>
          </p:cNvPr>
          <p:cNvSpPr txBox="1"/>
          <p:nvPr/>
        </p:nvSpPr>
        <p:spPr>
          <a:xfrm>
            <a:off x="3009091" y="2105454"/>
            <a:ext cx="8065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continue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는 다음 반복으로 넘어가고 싶을 때 사용할 수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078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함수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8FD96-9D64-A99C-50A4-117C7E0E5703}"/>
              </a:ext>
            </a:extLst>
          </p:cNvPr>
          <p:cNvSpPr txBox="1"/>
          <p:nvPr/>
        </p:nvSpPr>
        <p:spPr>
          <a:xfrm>
            <a:off x="3009091" y="2105454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코드를 재사용해보자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81920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함수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선언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8FD96-9D64-A99C-50A4-117C7E0E5703}"/>
              </a:ext>
            </a:extLst>
          </p:cNvPr>
          <p:cNvSpPr txBox="1"/>
          <p:nvPr/>
        </p:nvSpPr>
        <p:spPr>
          <a:xfrm>
            <a:off x="3009091" y="2105454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먼저 함수를 만들어 봅시다</a:t>
            </a:r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C2323-5845-C032-6037-D7A8997CF34D}"/>
              </a:ext>
            </a:extLst>
          </p:cNvPr>
          <p:cNvSpPr txBox="1"/>
          <p:nvPr/>
        </p:nvSpPr>
        <p:spPr>
          <a:xfrm>
            <a:off x="3110373" y="2674348"/>
            <a:ext cx="89384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sayMessage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 SSF'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1370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함수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호출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8FD96-9D64-A99C-50A4-117C7E0E5703}"/>
              </a:ext>
            </a:extLst>
          </p:cNvPr>
          <p:cNvSpPr txBox="1"/>
          <p:nvPr/>
        </p:nvSpPr>
        <p:spPr>
          <a:xfrm>
            <a:off x="3009091" y="2105454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이제 사용해 봅시다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C2323-5845-C032-6037-D7A8997CF34D}"/>
              </a:ext>
            </a:extLst>
          </p:cNvPr>
          <p:cNvSpPr txBox="1"/>
          <p:nvPr/>
        </p:nvSpPr>
        <p:spPr>
          <a:xfrm>
            <a:off x="3110373" y="2674348"/>
            <a:ext cx="8938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sayMessage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9354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예외처리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8FD96-9D64-A99C-50A4-117C7E0E5703}"/>
              </a:ext>
            </a:extLst>
          </p:cNvPr>
          <p:cNvSpPr txBox="1"/>
          <p:nvPr/>
        </p:nvSpPr>
        <p:spPr>
          <a:xfrm>
            <a:off x="3009091" y="2105454"/>
            <a:ext cx="79496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예외처리는 에러가 발생했을 때 합당한 동작을 할 수 있게합니다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try catch</a:t>
            </a: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638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3215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예외처리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try catch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8FD96-9D64-A99C-50A4-117C7E0E5703}"/>
              </a:ext>
            </a:extLst>
          </p:cNvPr>
          <p:cNvSpPr txBox="1"/>
          <p:nvPr/>
        </p:nvSpPr>
        <p:spPr>
          <a:xfrm>
            <a:off x="3009091" y="2105454"/>
            <a:ext cx="8019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try catch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문법은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try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와 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catch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라는 두 개의 블록으로 구성됩니다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59473-6D6F-F34B-2D1C-7374AE856C06}"/>
              </a:ext>
            </a:extLst>
          </p:cNvPr>
          <p:cNvSpPr txBox="1"/>
          <p:nvPr/>
        </p:nvSpPr>
        <p:spPr>
          <a:xfrm>
            <a:off x="3110373" y="2674348"/>
            <a:ext cx="89384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sz="2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28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28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에러 핸들링</a:t>
            </a:r>
            <a:endParaRPr lang="ko-KR" altLang="en-US" sz="28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0083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비동기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8FD96-9D64-A99C-50A4-117C7E0E5703}"/>
              </a:ext>
            </a:extLst>
          </p:cNvPr>
          <p:cNvSpPr txBox="1"/>
          <p:nvPr/>
        </p:nvSpPr>
        <p:spPr>
          <a:xfrm>
            <a:off x="3009091" y="2105454"/>
            <a:ext cx="59843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비동기란 동시에 일어나지 않는다는 의미입니다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promise</a:t>
            </a:r>
          </a:p>
          <a:p>
            <a:endParaRPr lang="en-US" altLang="ko-KR" sz="24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async</a:t>
            </a:r>
          </a:p>
        </p:txBody>
      </p:sp>
    </p:spTree>
    <p:extLst>
      <p:ext uri="{BB962C8B-B14F-4D97-AF65-F5344CB8AC3E}">
        <p14:creationId xmlns:p14="http://schemas.microsoft.com/office/powerpoint/2010/main" val="327391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83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비동기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promise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8FD96-9D64-A99C-50A4-117C7E0E5703}"/>
              </a:ext>
            </a:extLst>
          </p:cNvPr>
          <p:cNvSpPr txBox="1"/>
          <p:nvPr/>
        </p:nvSpPr>
        <p:spPr>
          <a:xfrm>
            <a:off x="3009091" y="2105454"/>
            <a:ext cx="8395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프라미스는 제작코드와 소비코드를 연결해 주는 특별한 객체입니다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코드를 보며 배워봅시다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BEC3D-204F-1DC2-9AC8-F7306EAB96D6}"/>
              </a:ext>
            </a:extLst>
          </p:cNvPr>
          <p:cNvSpPr txBox="1"/>
          <p:nvPr/>
        </p:nvSpPr>
        <p:spPr>
          <a:xfrm>
            <a:off x="3125969" y="2921958"/>
            <a:ext cx="61473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출발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도착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활동을 합니다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집에 갑니다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37226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83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비동기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promise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0E-60B7-5926-0BFD-4079FE79C3BA}"/>
              </a:ext>
            </a:extLst>
          </p:cNvPr>
          <p:cNvSpPr txBox="1"/>
          <p:nvPr/>
        </p:nvSpPr>
        <p:spPr>
          <a:xfrm>
            <a:off x="3240000" y="1352961"/>
            <a:ext cx="614735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출발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도착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활동을 합니다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집에 갑니다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71868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45304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시작전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비주얼 스튜디오 코드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폴더 열기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182C48-45E0-B364-EDED-F6A99FDF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00" y="1674107"/>
            <a:ext cx="2549305" cy="503758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651B82-C4CE-794C-7B8E-68AADA60C949}"/>
              </a:ext>
            </a:extLst>
          </p:cNvPr>
          <p:cNvSpPr/>
          <p:nvPr/>
        </p:nvSpPr>
        <p:spPr>
          <a:xfrm>
            <a:off x="3195060" y="2889016"/>
            <a:ext cx="2290195" cy="221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279C528-D2B6-C505-794C-37C05A634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65" y="2889016"/>
            <a:ext cx="5201377" cy="29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35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83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비동기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promise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0E-60B7-5926-0BFD-4079FE79C3BA}"/>
              </a:ext>
            </a:extLst>
          </p:cNvPr>
          <p:cNvSpPr txBox="1"/>
          <p:nvPr/>
        </p:nvSpPr>
        <p:spPr>
          <a:xfrm>
            <a:off x="3240000" y="1352961"/>
            <a:ext cx="614735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출발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도착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활동을 합니다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집에 갑니다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FF21CB-D480-2BA5-0E2F-31DEB0B65901}"/>
              </a:ext>
            </a:extLst>
          </p:cNvPr>
          <p:cNvSpPr/>
          <p:nvPr/>
        </p:nvSpPr>
        <p:spPr>
          <a:xfrm>
            <a:off x="3642008" y="1769165"/>
            <a:ext cx="3901792" cy="1862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31AEF-09A2-EF66-5B8B-2C0DB81E4EC2}"/>
              </a:ext>
            </a:extLst>
          </p:cNvPr>
          <p:cNvSpPr txBox="1"/>
          <p:nvPr/>
        </p:nvSpPr>
        <p:spPr>
          <a:xfrm>
            <a:off x="7673427" y="2294428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제작 코드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F7A2D0-5693-DF98-D7EA-CFCDB19CFC88}"/>
              </a:ext>
            </a:extLst>
          </p:cNvPr>
          <p:cNvSpPr/>
          <p:nvPr/>
        </p:nvSpPr>
        <p:spPr>
          <a:xfrm>
            <a:off x="3239999" y="3955775"/>
            <a:ext cx="4913399" cy="22908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E38693-2F46-1A83-2D4B-DAF4FE00E593}"/>
              </a:ext>
            </a:extLst>
          </p:cNvPr>
          <p:cNvSpPr txBox="1"/>
          <p:nvPr/>
        </p:nvSpPr>
        <p:spPr>
          <a:xfrm>
            <a:off x="8267429" y="487482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소비 코드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430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83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비동기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promise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0E-60B7-5926-0BFD-4079FE79C3BA}"/>
              </a:ext>
            </a:extLst>
          </p:cNvPr>
          <p:cNvSpPr txBox="1"/>
          <p:nvPr/>
        </p:nvSpPr>
        <p:spPr>
          <a:xfrm>
            <a:off x="3240000" y="1352961"/>
            <a:ext cx="614735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출발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도착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활동을 합니다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집에 갑니다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FF21CB-D480-2BA5-0E2F-31DEB0B65901}"/>
              </a:ext>
            </a:extLst>
          </p:cNvPr>
          <p:cNvSpPr/>
          <p:nvPr/>
        </p:nvSpPr>
        <p:spPr>
          <a:xfrm>
            <a:off x="3965713" y="2817648"/>
            <a:ext cx="3438940" cy="42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31AEF-09A2-EF66-5B8B-2C0DB81E4EC2}"/>
              </a:ext>
            </a:extLst>
          </p:cNvPr>
          <p:cNvSpPr txBox="1"/>
          <p:nvPr/>
        </p:nvSpPr>
        <p:spPr>
          <a:xfrm>
            <a:off x="7641392" y="2767292"/>
            <a:ext cx="1938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res :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성공적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C7DD68-6567-0468-4FCA-E81016555081}"/>
              </a:ext>
            </a:extLst>
          </p:cNvPr>
          <p:cNvSpPr/>
          <p:nvPr/>
        </p:nvSpPr>
        <p:spPr>
          <a:xfrm>
            <a:off x="5383715" y="1367555"/>
            <a:ext cx="1653189" cy="42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602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832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비동기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- promise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0E-60B7-5926-0BFD-4079FE79C3BA}"/>
              </a:ext>
            </a:extLst>
          </p:cNvPr>
          <p:cNvSpPr txBox="1"/>
          <p:nvPr/>
        </p:nvSpPr>
        <p:spPr>
          <a:xfrm>
            <a:off x="3240000" y="1352961"/>
            <a:ext cx="614735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출발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도착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활동을 합니다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 </a:t>
            </a:r>
            <a:r>
              <a:rPr lang="en-US" altLang="ko-KR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집에 갑니다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FF21CB-D480-2BA5-0E2F-31DEB0B65901}"/>
              </a:ext>
            </a:extLst>
          </p:cNvPr>
          <p:cNvSpPr/>
          <p:nvPr/>
        </p:nvSpPr>
        <p:spPr>
          <a:xfrm>
            <a:off x="3239999" y="3960648"/>
            <a:ext cx="5059173" cy="2285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31AEF-09A2-EF66-5B8B-2C0DB81E4EC2}"/>
              </a:ext>
            </a:extLst>
          </p:cNvPr>
          <p:cNvSpPr txBox="1"/>
          <p:nvPr/>
        </p:nvSpPr>
        <p:spPr>
          <a:xfrm>
            <a:off x="8458614" y="3960648"/>
            <a:ext cx="2589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then :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실행 결과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7D92B-1579-B76E-3955-43115352AAFB}"/>
              </a:ext>
            </a:extLst>
          </p:cNvPr>
          <p:cNvSpPr txBox="1"/>
          <p:nvPr/>
        </p:nvSpPr>
        <p:spPr>
          <a:xfrm>
            <a:off x="8458614" y="5243429"/>
            <a:ext cx="3410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finally :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마지막에 항상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092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비동기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async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8FD96-9D64-A99C-50A4-117C7E0E5703}"/>
              </a:ext>
            </a:extLst>
          </p:cNvPr>
          <p:cNvSpPr txBox="1"/>
          <p:nvPr/>
        </p:nvSpPr>
        <p:spPr>
          <a:xfrm>
            <a:off x="3009091" y="2105454"/>
            <a:ext cx="7941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async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사용하면 프라미스를 좀 더 편하게 사용할 수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코드를 보며 배워봅시다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BEC3D-204F-1DC2-9AC8-F7306EAB96D6}"/>
              </a:ext>
            </a:extLst>
          </p:cNvPr>
          <p:cNvSpPr txBox="1"/>
          <p:nvPr/>
        </p:nvSpPr>
        <p:spPr>
          <a:xfrm>
            <a:off x="3125969" y="2921958"/>
            <a:ext cx="61473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(*)</a:t>
            </a:r>
            <a:endParaRPr lang="en-US" altLang="ko-KR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49816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비동기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async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0E-60B7-5926-0BFD-4079FE79C3BA}"/>
              </a:ext>
            </a:extLst>
          </p:cNvPr>
          <p:cNvSpPr txBox="1"/>
          <p:nvPr/>
        </p:nvSpPr>
        <p:spPr>
          <a:xfrm>
            <a:off x="3239999" y="1352961"/>
            <a:ext cx="75340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2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(*)</a:t>
            </a:r>
            <a:endParaRPr lang="en-US" altLang="ko-KR" sz="2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06963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비동기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async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9E0E-60B7-5926-0BFD-4079FE79C3BA}"/>
              </a:ext>
            </a:extLst>
          </p:cNvPr>
          <p:cNvSpPr txBox="1"/>
          <p:nvPr/>
        </p:nvSpPr>
        <p:spPr>
          <a:xfrm>
            <a:off x="3239999" y="1352961"/>
            <a:ext cx="75340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2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2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(*)</a:t>
            </a:r>
            <a:endParaRPr lang="en-US" altLang="ko-KR" sz="2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BBF089-A70D-F212-5C68-E4F8BEEC31AF}"/>
              </a:ext>
            </a:extLst>
          </p:cNvPr>
          <p:cNvSpPr/>
          <p:nvPr/>
        </p:nvSpPr>
        <p:spPr>
          <a:xfrm>
            <a:off x="3304747" y="1350055"/>
            <a:ext cx="7534014" cy="3440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CE3902-A1FB-08DF-8151-5029936CF463}"/>
              </a:ext>
            </a:extLst>
          </p:cNvPr>
          <p:cNvSpPr txBox="1"/>
          <p:nvPr/>
        </p:nvSpPr>
        <p:spPr>
          <a:xfrm>
            <a:off x="7554153" y="1350055"/>
            <a:ext cx="420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async : function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앞에 위치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11171-9FA6-1EFF-CB6C-22AE193935AC}"/>
              </a:ext>
            </a:extLst>
          </p:cNvPr>
          <p:cNvSpPr txBox="1"/>
          <p:nvPr/>
        </p:nvSpPr>
        <p:spPr>
          <a:xfrm>
            <a:off x="7071754" y="3721844"/>
            <a:ext cx="4071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await :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비동기 값을 기다림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06ABAC-C59E-F8F9-817D-B803D0160264}"/>
              </a:ext>
            </a:extLst>
          </p:cNvPr>
          <p:cNvSpPr/>
          <p:nvPr/>
        </p:nvSpPr>
        <p:spPr>
          <a:xfrm>
            <a:off x="3657602" y="3176246"/>
            <a:ext cx="5826033" cy="523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81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45304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시작전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비주얼 스튜디오 코드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열려있는 편집기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E25D62-8963-5BB1-EE7A-5CD0F343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00" y="2212683"/>
            <a:ext cx="3314700" cy="3533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EFE51C-D6AE-7E76-0CE1-84B2BA8B4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5" y="2682686"/>
            <a:ext cx="4514850" cy="4000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AF58-F815-4445-53F2-24385F8DFDFC}"/>
              </a:ext>
            </a:extLst>
          </p:cNvPr>
          <p:cNvSpPr/>
          <p:nvPr/>
        </p:nvSpPr>
        <p:spPr>
          <a:xfrm>
            <a:off x="3629891" y="2614792"/>
            <a:ext cx="2744809" cy="1025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28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45304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시작전 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– </a:t>
            </a:r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비주얼 스튜디오 코드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현재 폴더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013AD0-8BED-339D-C462-8F8CA8AF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00" y="1908444"/>
            <a:ext cx="3314700" cy="35337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18DD6-9E85-A60E-FA37-2613B1DBF52B}"/>
              </a:ext>
            </a:extLst>
          </p:cNvPr>
          <p:cNvSpPr/>
          <p:nvPr/>
        </p:nvSpPr>
        <p:spPr>
          <a:xfrm>
            <a:off x="3611418" y="3308080"/>
            <a:ext cx="2763282" cy="1570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33FE1-692E-217F-01C6-11159F27AEB2}"/>
              </a:ext>
            </a:extLst>
          </p:cNvPr>
          <p:cNvSpPr txBox="1"/>
          <p:nvPr/>
        </p:nvSpPr>
        <p:spPr>
          <a:xfrm>
            <a:off x="7932410" y="2429516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새 파일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402A8D-ADD0-F5E4-42C1-6ECF3C39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686" y="3411838"/>
            <a:ext cx="924000" cy="792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656D5D-BD37-3A59-4021-A34FCB356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686" y="2372228"/>
            <a:ext cx="858000" cy="792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DDE365-24C9-8157-CABE-CF44ACA86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686" y="4451448"/>
            <a:ext cx="880000" cy="79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07C5F7-0621-B368-3477-BE4CF1E0095F}"/>
              </a:ext>
            </a:extLst>
          </p:cNvPr>
          <p:cNvSpPr txBox="1"/>
          <p:nvPr/>
        </p:nvSpPr>
        <p:spPr>
          <a:xfrm>
            <a:off x="7944432" y="3411838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새 폴더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43B12-1143-7E4A-1BE9-7254216D35A6}"/>
              </a:ext>
            </a:extLst>
          </p:cNvPr>
          <p:cNvSpPr txBox="1"/>
          <p:nvPr/>
        </p:nvSpPr>
        <p:spPr>
          <a:xfrm>
            <a:off x="7944432" y="4482009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새로 고침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32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3518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자바스크립트 문법 순서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0B983D1-1485-9470-2476-265CD75C3B7E}"/>
              </a:ext>
            </a:extLst>
          </p:cNvPr>
          <p:cNvGrpSpPr/>
          <p:nvPr/>
        </p:nvGrpSpPr>
        <p:grpSpPr>
          <a:xfrm>
            <a:off x="3143386" y="2724127"/>
            <a:ext cx="8092924" cy="1352548"/>
            <a:chOff x="3143689" y="2047853"/>
            <a:chExt cx="8092924" cy="135254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FB99B93-6A7A-F7C3-3E7C-82543558795E}"/>
                </a:ext>
              </a:extLst>
            </p:cNvPr>
            <p:cNvGrpSpPr/>
            <p:nvPr/>
          </p:nvGrpSpPr>
          <p:grpSpPr>
            <a:xfrm>
              <a:off x="3143689" y="2047853"/>
              <a:ext cx="6737107" cy="1352548"/>
              <a:chOff x="3143689" y="3387000"/>
              <a:chExt cx="6737107" cy="1352548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3D80D64D-B5FB-D82F-702F-8056767150F3}"/>
                  </a:ext>
                </a:extLst>
              </p:cNvPr>
              <p:cNvGrpSpPr/>
              <p:nvPr/>
            </p:nvGrpSpPr>
            <p:grpSpPr>
              <a:xfrm>
                <a:off x="3143689" y="3387000"/>
                <a:ext cx="1352548" cy="1352548"/>
                <a:chOff x="3145931" y="3429000"/>
                <a:chExt cx="1352548" cy="1352548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46DC331-F69A-12DB-139B-A738A00231CA}"/>
                    </a:ext>
                  </a:extLst>
                </p:cNvPr>
                <p:cNvSpPr/>
                <p:nvPr/>
              </p:nvSpPr>
              <p:spPr>
                <a:xfrm>
                  <a:off x="3145931" y="3429000"/>
                  <a:ext cx="1352548" cy="135254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A7394AD-FD07-7E43-9DA5-8767433062D7}"/>
                    </a:ext>
                  </a:extLst>
                </p:cNvPr>
                <p:cNvSpPr txBox="1"/>
                <p:nvPr/>
              </p:nvSpPr>
              <p:spPr>
                <a:xfrm>
                  <a:off x="3325915" y="3956237"/>
                  <a:ext cx="9925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입출력문</a:t>
                  </a:r>
                  <a:endParaRPr lang="en-US" altLang="ko-KR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126EDA5-154C-2A8F-AC1E-F56E76E0EF56}"/>
                  </a:ext>
                </a:extLst>
              </p:cNvPr>
              <p:cNvGrpSpPr/>
              <p:nvPr/>
            </p:nvGrpSpPr>
            <p:grpSpPr>
              <a:xfrm>
                <a:off x="5835969" y="3387000"/>
                <a:ext cx="1352548" cy="1352548"/>
                <a:chOff x="7477126" y="2476517"/>
                <a:chExt cx="1352548" cy="135254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8E87073-5648-E001-4516-13A16DF90756}"/>
                    </a:ext>
                  </a:extLst>
                </p:cNvPr>
                <p:cNvSpPr/>
                <p:nvPr/>
              </p:nvSpPr>
              <p:spPr>
                <a:xfrm>
                  <a:off x="7477126" y="2476517"/>
                  <a:ext cx="1352548" cy="135254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909CC6A-09F8-A465-0CC0-C4341CC3DDEE}"/>
                    </a:ext>
                  </a:extLst>
                </p:cNvPr>
                <p:cNvSpPr txBox="1"/>
                <p:nvPr/>
              </p:nvSpPr>
              <p:spPr>
                <a:xfrm>
                  <a:off x="7758099" y="2989578"/>
                  <a:ext cx="7906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제어문</a:t>
                  </a:r>
                  <a:endParaRPr lang="en-US" altLang="ko-KR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5CAFCBE4-2428-6D9F-1C83-F74A914D849E}"/>
                  </a:ext>
                </a:extLst>
              </p:cNvPr>
              <p:cNvGrpSpPr/>
              <p:nvPr/>
            </p:nvGrpSpPr>
            <p:grpSpPr>
              <a:xfrm>
                <a:off x="8528248" y="3387000"/>
                <a:ext cx="1352548" cy="1352548"/>
                <a:chOff x="8103089" y="3696806"/>
                <a:chExt cx="1352548" cy="1352548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B6402B1-4FC1-0E1C-66F1-141C2EA668EF}"/>
                    </a:ext>
                  </a:extLst>
                </p:cNvPr>
                <p:cNvSpPr/>
                <p:nvPr/>
              </p:nvSpPr>
              <p:spPr>
                <a:xfrm>
                  <a:off x="8103089" y="3696806"/>
                  <a:ext cx="1352548" cy="1352548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027B62B-7B6E-B68E-2722-238526A03EEC}"/>
                    </a:ext>
                  </a:extLst>
                </p:cNvPr>
                <p:cNvSpPr txBox="1"/>
                <p:nvPr/>
              </p:nvSpPr>
              <p:spPr>
                <a:xfrm>
                  <a:off x="8283073" y="4224043"/>
                  <a:ext cx="9925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예외처리</a:t>
                  </a:r>
                  <a:endParaRPr lang="en-US" altLang="ko-KR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133EBB3-F4D7-CDBD-D7CC-FA7145696E44}"/>
                </a:ext>
              </a:extLst>
            </p:cNvPr>
            <p:cNvGrpSpPr/>
            <p:nvPr/>
          </p:nvGrpSpPr>
          <p:grpSpPr>
            <a:xfrm>
              <a:off x="4496237" y="2047853"/>
              <a:ext cx="6740376" cy="1352548"/>
              <a:chOff x="4481786" y="2076452"/>
              <a:chExt cx="6740376" cy="1352548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FE97C8FB-E08F-471E-8220-8F43C608C9A9}"/>
                  </a:ext>
                </a:extLst>
              </p:cNvPr>
              <p:cNvGrpSpPr/>
              <p:nvPr/>
            </p:nvGrpSpPr>
            <p:grpSpPr>
              <a:xfrm>
                <a:off x="4481786" y="2076452"/>
                <a:ext cx="1352548" cy="1352548"/>
                <a:chOff x="5655781" y="2447237"/>
                <a:chExt cx="1352548" cy="1352548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26903C7-A999-F10A-B613-41EE523E8C7E}"/>
                    </a:ext>
                  </a:extLst>
                </p:cNvPr>
                <p:cNvSpPr/>
                <p:nvPr/>
              </p:nvSpPr>
              <p:spPr>
                <a:xfrm>
                  <a:off x="5655781" y="2447237"/>
                  <a:ext cx="1352548" cy="135254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F5966BE-EFDB-5321-CE36-24159B9591C3}"/>
                    </a:ext>
                  </a:extLst>
                </p:cNvPr>
                <p:cNvSpPr txBox="1"/>
                <p:nvPr/>
              </p:nvSpPr>
              <p:spPr>
                <a:xfrm>
                  <a:off x="5920590" y="2968125"/>
                  <a:ext cx="7906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자료형</a:t>
                  </a:r>
                  <a:endParaRPr lang="en-US" altLang="ko-KR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60C7FD23-76FF-2430-F950-A5B2A762E109}"/>
                  </a:ext>
                </a:extLst>
              </p:cNvPr>
              <p:cNvGrpSpPr/>
              <p:nvPr/>
            </p:nvGrpSpPr>
            <p:grpSpPr>
              <a:xfrm>
                <a:off x="7175700" y="2076452"/>
                <a:ext cx="1352548" cy="1352548"/>
                <a:chOff x="9204326" y="2493295"/>
                <a:chExt cx="1352548" cy="1352548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AC00B86-69A8-85FE-FEB0-43C663C774D3}"/>
                    </a:ext>
                  </a:extLst>
                </p:cNvPr>
                <p:cNvSpPr/>
                <p:nvPr/>
              </p:nvSpPr>
              <p:spPr>
                <a:xfrm>
                  <a:off x="9204326" y="2493295"/>
                  <a:ext cx="1352548" cy="1352548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6A423B0-904A-A43E-2BE1-32BAC390AEEC}"/>
                    </a:ext>
                  </a:extLst>
                </p:cNvPr>
                <p:cNvSpPr txBox="1"/>
                <p:nvPr/>
              </p:nvSpPr>
              <p:spPr>
                <a:xfrm>
                  <a:off x="9588373" y="3010388"/>
                  <a:ext cx="588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함수</a:t>
                  </a:r>
                  <a:endParaRPr lang="en-US" altLang="ko-KR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2E9CDA4-07C2-E935-02FA-693F5D36628A}"/>
                  </a:ext>
                </a:extLst>
              </p:cNvPr>
              <p:cNvGrpSpPr/>
              <p:nvPr/>
            </p:nvGrpSpPr>
            <p:grpSpPr>
              <a:xfrm>
                <a:off x="9869614" y="2076452"/>
                <a:ext cx="1352548" cy="1352548"/>
                <a:chOff x="9578978" y="3839631"/>
                <a:chExt cx="1352548" cy="1352548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47286BD-ED7D-879C-8124-42297629E5F2}"/>
                    </a:ext>
                  </a:extLst>
                </p:cNvPr>
                <p:cNvSpPr/>
                <p:nvPr/>
              </p:nvSpPr>
              <p:spPr>
                <a:xfrm>
                  <a:off x="9578978" y="3839631"/>
                  <a:ext cx="1352548" cy="1352548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endParaRPr lang="ko-KR" alt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5395AFC-6761-4B85-5BE0-B062A9FBF101}"/>
                    </a:ext>
                  </a:extLst>
                </p:cNvPr>
                <p:cNvSpPr txBox="1"/>
                <p:nvPr/>
              </p:nvSpPr>
              <p:spPr>
                <a:xfrm>
                  <a:off x="9857694" y="4367250"/>
                  <a:ext cx="7906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dist"/>
                  <a:r>
                    <a:rPr lang="ko-KR" altLang="en-US">
                      <a:latin typeface="KoPubWorld돋움체_Pro Light" panose="00000300000000000000" pitchFamily="50" charset="-127"/>
                      <a:ea typeface="KoPubWorld돋움체_Pro Light" panose="00000300000000000000" pitchFamily="50" charset="-127"/>
                      <a:cs typeface="KoPubWorld돋움체_Pro Light" panose="00000300000000000000" pitchFamily="50" charset="-127"/>
                    </a:rPr>
                    <a:t>비동기</a:t>
                  </a:r>
                  <a:endParaRPr lang="en-US" altLang="ko-KR">
                    <a:latin typeface="KoPubWorld돋움체_Pro Light" panose="00000300000000000000" pitchFamily="50" charset="-127"/>
                    <a:ea typeface="KoPubWorld돋움체_Pro Light" panose="00000300000000000000" pitchFamily="50" charset="-127"/>
                    <a:cs typeface="KoPubWorld돋움체_Pro Light" panose="00000300000000000000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0976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자바스크립트란</a:t>
            </a:r>
            <a:r>
              <a:rPr lang="en-US" altLang="ko-KR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878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“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웹페이지에 생동감을 불어넣기 위해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”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만들어진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프로그래밍 언어입니다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pic>
        <p:nvPicPr>
          <p:cNvPr id="2052" name="Picture 4" descr="ECMA스크립트 - 위키백과, 우리 모두의 백과사전">
            <a:extLst>
              <a:ext uri="{FF2B5EF4-FFF2-40B4-BE49-F238E27FC236}">
                <a16:creationId xmlns:a16="http://schemas.microsoft.com/office/drawing/2014/main" id="{A66DE466-C73F-42A9-024B-BDF026E3D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618" y="3533503"/>
            <a:ext cx="2200564" cy="22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14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E4573A6-E349-4EEA-A03A-94CCCCC6EA9B}"/>
              </a:ext>
            </a:extLst>
          </p:cNvPr>
          <p:cNvCxnSpPr/>
          <p:nvPr/>
        </p:nvCxnSpPr>
        <p:spPr>
          <a:xfrm>
            <a:off x="2708364" y="607423"/>
            <a:ext cx="0" cy="5852160"/>
          </a:xfrm>
          <a:prstGeom prst="line">
            <a:avLst/>
          </a:prstGeom>
          <a:ln>
            <a:solidFill>
              <a:srgbClr val="F48B2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0" y="775063"/>
            <a:ext cx="269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자바스크립트</a:t>
            </a:r>
            <a:endParaRPr lang="en-US" altLang="ko-KR" sz="360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8FBFA-EC1D-4908-A0EA-C83F2F6F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AnA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948151-16D6-4FC5-B055-3ED49D60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E5817-2FD9-43D4-88A3-9717CA4BB78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9D91-0FE6-8DB6-FC2B-16083C246A9C}"/>
              </a:ext>
            </a:extLst>
          </p:cNvPr>
          <p:cNvSpPr txBox="1"/>
          <p:nvPr/>
        </p:nvSpPr>
        <p:spPr>
          <a:xfrm>
            <a:off x="-1" y="2212683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시작전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92192-A0BD-FB9A-DFCD-80FCD2E6A0B4}"/>
              </a:ext>
            </a:extLst>
          </p:cNvPr>
          <p:cNvSpPr txBox="1"/>
          <p:nvPr/>
        </p:nvSpPr>
        <p:spPr>
          <a:xfrm>
            <a:off x="15595" y="2691126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2. </a:t>
            </a:r>
            <a:r>
              <a:rPr lang="ko-KR" altLang="en-US" sz="2400">
                <a:solidFill>
                  <a:schemeClr val="tx1">
                    <a:alpha val="40000"/>
                  </a:schemeClr>
                </a:solidFill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3DEDA-C68F-3492-368A-94D385E30695}"/>
              </a:ext>
            </a:extLst>
          </p:cNvPr>
          <p:cNvSpPr txBox="1"/>
          <p:nvPr/>
        </p:nvSpPr>
        <p:spPr>
          <a:xfrm>
            <a:off x="3240000" y="720000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출력함수</a:t>
            </a:r>
            <a:endParaRPr lang="en-US" altLang="ko-KR" sz="280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385D-2CCA-EC1C-570E-5E7A07A16AD2}"/>
              </a:ext>
            </a:extLst>
          </p:cNvPr>
          <p:cNvSpPr txBox="1"/>
          <p:nvPr/>
        </p:nvSpPr>
        <p:spPr>
          <a:xfrm>
            <a:off x="15595" y="3169569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>
                <a:effectLst>
                  <a:glow>
                    <a:schemeClr val="accent1"/>
                  </a:glow>
                  <a:reflection endPos="0" dir="5400000" sy="-100000" algn="bl" rotWithShape="0"/>
                </a:effectLst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9F90B-6151-96F6-0910-E3BE8D08D555}"/>
              </a:ext>
            </a:extLst>
          </p:cNvPr>
          <p:cNvSpPr txBox="1"/>
          <p:nvPr/>
        </p:nvSpPr>
        <p:spPr>
          <a:xfrm>
            <a:off x="3009091" y="2105454"/>
            <a:ext cx="681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console.log</a:t>
            </a:r>
            <a:r>
              <a:rPr lang="ko-KR" altLang="en-US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를 사용하면 문자열을 출력할 수 있습니다</a:t>
            </a:r>
            <a:r>
              <a:rPr lang="en-US" altLang="ko-KR" sz="240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979BB-CB7F-D1B8-5DED-3B5FFBC91393}"/>
              </a:ext>
            </a:extLst>
          </p:cNvPr>
          <p:cNvSpPr txBox="1"/>
          <p:nvPr/>
        </p:nvSpPr>
        <p:spPr>
          <a:xfrm>
            <a:off x="3003687" y="2674624"/>
            <a:ext cx="614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'2022 SSF AnA'</a:t>
            </a:r>
            <a:r>
              <a:rPr lang="en-US" altLang="ko-KR" sz="28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5171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</TotalTime>
  <Words>2909</Words>
  <Application>Microsoft Office PowerPoint</Application>
  <PresentationFormat>와이드스크린</PresentationFormat>
  <Paragraphs>701</Paragraphs>
  <Slides>45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Arial</vt:lpstr>
      <vt:lpstr>KoPubWorld돋움체_Pro Bold</vt:lpstr>
      <vt:lpstr>맑은 고딕</vt:lpstr>
      <vt:lpstr>Consolas</vt:lpstr>
      <vt:lpstr>Calibri</vt:lpstr>
      <vt:lpstr>KoPubWorld돋움체_Pro Light</vt:lpstr>
      <vt:lpstr>Calibri Light</vt:lpstr>
      <vt:lpstr>Office Theme</vt:lpstr>
      <vt:lpstr>소프트웨어 나눔 축제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입력</dc:title>
  <dc:creator>김형진</dc:creator>
  <cp:lastModifiedBy>김형진</cp:lastModifiedBy>
  <cp:revision>12</cp:revision>
  <dcterms:created xsi:type="dcterms:W3CDTF">2022-03-27T00:48:58Z</dcterms:created>
  <dcterms:modified xsi:type="dcterms:W3CDTF">2022-08-21T09:33:57Z</dcterms:modified>
</cp:coreProperties>
</file>